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44" r:id="rId1"/>
  </p:sldMasterIdLst>
  <p:notesMasterIdLst>
    <p:notesMasterId r:id="rId10"/>
  </p:notesMasterIdLst>
  <p:handoutMasterIdLst>
    <p:handoutMasterId r:id="rId11"/>
  </p:handoutMasterIdLst>
  <p:sldIdLst>
    <p:sldId id="446" r:id="rId2"/>
    <p:sldId id="492" r:id="rId3"/>
    <p:sldId id="504" r:id="rId4"/>
    <p:sldId id="493" r:id="rId5"/>
    <p:sldId id="505" r:id="rId6"/>
    <p:sldId id="508" r:id="rId7"/>
    <p:sldId id="510" r:id="rId8"/>
    <p:sldId id="511" r:id="rId9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m Hamilton" initials="" lastIdx="0" clrIdx="0"/>
  <p:cmAuthor id="1" name="jim hamilton" initials="jh" lastIdx="1" clrIdx="1">
    <p:extLst>
      <p:ext uri="{19B8F6BF-5375-455C-9EA6-DF929625EA0E}">
        <p15:presenceInfo xmlns:p15="http://schemas.microsoft.com/office/powerpoint/2012/main" userId="5c035bebf97702b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DF85"/>
    <a:srgbClr val="FBF7EB"/>
    <a:srgbClr val="E1DCD9"/>
    <a:srgbClr val="0033CC"/>
    <a:srgbClr val="FFF6D9"/>
    <a:srgbClr val="FFDE75"/>
    <a:srgbClr val="CDD9FF"/>
    <a:srgbClr val="827B7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3737" autoAdjust="0"/>
  </p:normalViewPr>
  <p:slideViewPr>
    <p:cSldViewPr>
      <p:cViewPr varScale="1">
        <p:scale>
          <a:sx n="121" d="100"/>
          <a:sy n="121" d="100"/>
        </p:scale>
        <p:origin x="211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4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21BD1-9BED-45DD-AD86-EA73271E553B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419D7-E3B2-47A2-980A-E21F1E82A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07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9D49F-FCC1-4A24-8E64-FD61DB225F2B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C5DDE9C-AAFE-47A3-A244-65BACEC576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0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24000"/>
            <a:ext cx="7623175" cy="1752600"/>
          </a:xfrm>
        </p:spPr>
        <p:txBody>
          <a:bodyPr/>
          <a:lstStyle>
            <a:lvl1pPr>
              <a:defRPr sz="3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9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fld id="{3D254223-5045-4955-80EA-40C839DB42BA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9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9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fld id="{7999C68F-CB6F-48CE-B872-1497E704714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2" y="25908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642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902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0912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26542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30725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defRPr/>
            </a:lvl1pPr>
            <a:lvl2pPr>
              <a:spcBef>
                <a:spcPts val="300"/>
              </a:spcBef>
              <a:spcAft>
                <a:spcPts val="300"/>
              </a:spcAft>
              <a:defRPr sz="2400"/>
            </a:lvl2pPr>
            <a:lvl3pPr>
              <a:spcBef>
                <a:spcPts val="300"/>
              </a:spcBef>
              <a:spcAft>
                <a:spcPts val="300"/>
              </a:spcAft>
              <a:defRPr/>
            </a:lvl3pPr>
            <a:lvl4pPr>
              <a:spcBef>
                <a:spcPts val="300"/>
              </a:spcBef>
              <a:spcAft>
                <a:spcPts val="300"/>
              </a:spcAft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649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0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18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416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211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11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763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057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1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4008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Rectangle 13"/>
          <p:cNvSpPr>
            <a:spLocks noChangeArrowheads="1"/>
          </p:cNvSpPr>
          <p:nvPr userDrawn="1"/>
        </p:nvSpPr>
        <p:spPr bwMode="auto">
          <a:xfrm>
            <a:off x="-14614" y="0"/>
            <a:ext cx="9144000" cy="6858000"/>
          </a:xfrm>
          <a:prstGeom prst="rect">
            <a:avLst/>
          </a:prstGeom>
          <a:solidFill>
            <a:schemeClr val="accent1">
              <a:alpha val="8000"/>
            </a:schemeClr>
          </a:solidFill>
          <a:ln w="63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282575" indent="-282575" algn="l" rtl="0" eaLnBrk="1" fontAlgn="base" hangingPunct="1">
        <a:spcBef>
          <a:spcPts val="600"/>
        </a:spcBef>
        <a:spcAft>
          <a:spcPts val="300"/>
        </a:spcAft>
        <a:buClr>
          <a:schemeClr val="tx1"/>
        </a:buClr>
        <a:buSzPct val="80000"/>
        <a:buFont typeface="Wingdings" pitchFamily="2" charset="2"/>
        <a:buChar char="n"/>
        <a:defRPr sz="3000" b="1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34950" algn="l" rtl="0" eaLnBrk="1" fontAlgn="base" hangingPunct="1">
        <a:spcBef>
          <a:spcPts val="600"/>
        </a:spcBef>
        <a:spcAft>
          <a:spcPts val="300"/>
        </a:spcAft>
        <a:buClr>
          <a:schemeClr val="tx1"/>
        </a:buClr>
        <a:buSzPct val="90000"/>
        <a:buFont typeface="Arial" pitchFamily="34" charset="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87450" indent="-350838" algn="l" rtl="0" eaLnBrk="1" fontAlgn="base" hangingPunct="1">
        <a:spcBef>
          <a:spcPts val="600"/>
        </a:spcBef>
        <a:spcAft>
          <a:spcPts val="300"/>
        </a:spcAft>
        <a:buClr>
          <a:schemeClr val="accent1"/>
        </a:buClr>
        <a:buSzPct val="65000"/>
        <a:buFont typeface="Wingdings" pitchFamily="2" charset="2"/>
        <a:buChar char="n"/>
        <a:defRPr sz="1800">
          <a:solidFill>
            <a:schemeClr val="tx1"/>
          </a:solidFill>
          <a:latin typeface="+mn-lt"/>
          <a:cs typeface="+mn-cs"/>
        </a:defRPr>
      </a:lvl3pPr>
      <a:lvl4pPr marL="1617663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1600">
          <a:solidFill>
            <a:schemeClr val="tx1"/>
          </a:solidFill>
          <a:latin typeface="+mn-lt"/>
          <a:cs typeface="+mn-cs"/>
        </a:defRPr>
      </a:lvl4pPr>
      <a:lvl5pPr marL="2071688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28888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86088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43288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00488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EC9E4C-292F-4C0C-B2D1-5B4857537D2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">
                <a:srgbClr val="FFDF85"/>
              </a:gs>
              <a:gs pos="100000">
                <a:srgbClr val="FFDF8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871090-2F4E-4EEA-9D9A-98EDB62266D0}"/>
              </a:ext>
            </a:extLst>
          </p:cNvPr>
          <p:cNvSpPr txBox="1"/>
          <p:nvPr/>
        </p:nvSpPr>
        <p:spPr>
          <a:xfrm>
            <a:off x="228600" y="1295400"/>
            <a:ext cx="8686800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4400" b="1" i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  <a:p>
            <a:pPr algn="ctr"/>
            <a:r>
              <a:rPr lang="en-US" sz="4800" b="1" i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The Repository Ecosystem</a:t>
            </a:r>
          </a:p>
          <a:p>
            <a:pPr algn="ctr"/>
            <a:endParaRPr lang="en-US" sz="4400" b="1" i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  <a:p>
            <a:pPr algn="ctr"/>
            <a:r>
              <a:rPr lang="en-US" sz="3600" b="1" i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An Introduction</a:t>
            </a:r>
            <a:endParaRPr lang="en-US" sz="2400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Jim Hamilton</a:t>
            </a:r>
          </a:p>
          <a:p>
            <a:r>
              <a:rPr lang="en-US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The Hosting Project</a:t>
            </a:r>
          </a:p>
          <a:p>
            <a:endParaRPr lang="en-US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24 February, 2021</a:t>
            </a:r>
          </a:p>
          <a:p>
            <a:endParaRPr lang="en-US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  <a:p>
            <a:pPr algn="r"/>
            <a:endParaRPr lang="en-US" sz="1200" b="1" i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6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, engineering drawing&#10;&#10;Description automatically generated">
            <a:extLst>
              <a:ext uri="{FF2B5EF4-FFF2-40B4-BE49-F238E27FC236}">
                <a16:creationId xmlns:a16="http://schemas.microsoft.com/office/drawing/2014/main" id="{A67DF76C-3F4F-41AA-B6F7-32C342C59E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304800"/>
            <a:ext cx="7086600" cy="56781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D6E4D38-700D-4603-91FF-B16554FE1EA7}"/>
              </a:ext>
            </a:extLst>
          </p:cNvPr>
          <p:cNvSpPr/>
          <p:nvPr/>
        </p:nvSpPr>
        <p:spPr>
          <a:xfrm>
            <a:off x="1447800" y="2667000"/>
            <a:ext cx="762000" cy="152400"/>
          </a:xfrm>
          <a:prstGeom prst="rect">
            <a:avLst/>
          </a:prstGeom>
          <a:solidFill>
            <a:srgbClr val="E1D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4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Shape&#10;&#10;Description automatically generated with medium confidence">
            <a:extLst>
              <a:ext uri="{FF2B5EF4-FFF2-40B4-BE49-F238E27FC236}">
                <a16:creationId xmlns:a16="http://schemas.microsoft.com/office/drawing/2014/main" id="{2F4F09DE-07B1-4B99-9C92-9A29359B47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266" y="1295400"/>
            <a:ext cx="3775934" cy="4114800"/>
          </a:xfrm>
          <a:prstGeom prst="rect">
            <a:avLst/>
          </a:prstGeom>
        </p:spPr>
      </p:pic>
      <p:pic>
        <p:nvPicPr>
          <p:cNvPr id="23" name="Picture 22" descr="Diagram, engineering drawing&#10;&#10;Description automatically generated">
            <a:extLst>
              <a:ext uri="{FF2B5EF4-FFF2-40B4-BE49-F238E27FC236}">
                <a16:creationId xmlns:a16="http://schemas.microsoft.com/office/drawing/2014/main" id="{5EC79214-A337-4C07-B864-8C89732BB9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943" y="171601"/>
            <a:ext cx="2036380" cy="163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28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Shape&#10;&#10;Description automatically generated with medium confidence">
            <a:extLst>
              <a:ext uri="{FF2B5EF4-FFF2-40B4-BE49-F238E27FC236}">
                <a16:creationId xmlns:a16="http://schemas.microsoft.com/office/drawing/2014/main" id="{2F4F09DE-07B1-4B99-9C92-9A29359B47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266" y="1295400"/>
            <a:ext cx="3775934" cy="4114800"/>
          </a:xfrm>
          <a:prstGeom prst="rect">
            <a:avLst/>
          </a:prstGeom>
        </p:spPr>
      </p:pic>
      <p:pic>
        <p:nvPicPr>
          <p:cNvPr id="23" name="Picture 22" descr="Diagram, engineering drawing&#10;&#10;Description automatically generated">
            <a:extLst>
              <a:ext uri="{FF2B5EF4-FFF2-40B4-BE49-F238E27FC236}">
                <a16:creationId xmlns:a16="http://schemas.microsoft.com/office/drawing/2014/main" id="{5EC79214-A337-4C07-B864-8C89732BB9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943" y="171601"/>
            <a:ext cx="2036380" cy="163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979C3E-AEC5-4092-9B51-A3575FC6BCF3}"/>
              </a:ext>
            </a:extLst>
          </p:cNvPr>
          <p:cNvSpPr txBox="1"/>
          <p:nvPr/>
        </p:nvSpPr>
        <p:spPr>
          <a:xfrm rot="17229363">
            <a:off x="2339598" y="3009422"/>
            <a:ext cx="2317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 dirty="0">
                <a:solidFill>
                  <a:schemeClr val="tx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Fairness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5E1B2E-C5D7-4713-8837-3224942E02DC}"/>
              </a:ext>
            </a:extLst>
          </p:cNvPr>
          <p:cNvSpPr txBox="1"/>
          <p:nvPr/>
        </p:nvSpPr>
        <p:spPr>
          <a:xfrm>
            <a:off x="655138" y="3048000"/>
            <a:ext cx="2057400" cy="218521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Willing &amp; informed consent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Social and environmental justice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Defined roles and responsibilities of local, state and federal entities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AF6C216-8C8E-44F7-ACB8-391C8BA07902}"/>
              </a:ext>
            </a:extLst>
          </p:cNvPr>
          <p:cNvCxnSpPr/>
          <p:nvPr/>
        </p:nvCxnSpPr>
        <p:spPr>
          <a:xfrm flipH="1">
            <a:off x="2694543" y="3581400"/>
            <a:ext cx="4572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685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Shape&#10;&#10;Description automatically generated with medium confidence">
            <a:extLst>
              <a:ext uri="{FF2B5EF4-FFF2-40B4-BE49-F238E27FC236}">
                <a16:creationId xmlns:a16="http://schemas.microsoft.com/office/drawing/2014/main" id="{2F4F09DE-07B1-4B99-9C92-9A29359B47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266" y="1295400"/>
            <a:ext cx="3775934" cy="4114800"/>
          </a:xfrm>
          <a:prstGeom prst="rect">
            <a:avLst/>
          </a:prstGeom>
        </p:spPr>
      </p:pic>
      <p:pic>
        <p:nvPicPr>
          <p:cNvPr id="23" name="Picture 22" descr="Diagram, engineering drawing&#10;&#10;Description automatically generated">
            <a:extLst>
              <a:ext uri="{FF2B5EF4-FFF2-40B4-BE49-F238E27FC236}">
                <a16:creationId xmlns:a16="http://schemas.microsoft.com/office/drawing/2014/main" id="{5EC79214-A337-4C07-B864-8C89732BB9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943" y="171601"/>
            <a:ext cx="2036380" cy="163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979C3E-AEC5-4092-9B51-A3575FC6BCF3}"/>
              </a:ext>
            </a:extLst>
          </p:cNvPr>
          <p:cNvSpPr txBox="1"/>
          <p:nvPr/>
        </p:nvSpPr>
        <p:spPr>
          <a:xfrm rot="17229363">
            <a:off x="2339598" y="3009422"/>
            <a:ext cx="2317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 dirty="0">
                <a:solidFill>
                  <a:schemeClr val="accent6">
                    <a:lumMod val="20000"/>
                    <a:lumOff val="8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Fairness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5E1B2E-C5D7-4713-8837-3224942E02DC}"/>
              </a:ext>
            </a:extLst>
          </p:cNvPr>
          <p:cNvSpPr txBox="1"/>
          <p:nvPr/>
        </p:nvSpPr>
        <p:spPr>
          <a:xfrm>
            <a:off x="309194" y="5139422"/>
            <a:ext cx="3577006" cy="11849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Regulatory approvals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Technical and scientific integrity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Trusted information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Social dimensions of safety and risk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AF6C216-8C8E-44F7-ACB8-391C8BA07902}"/>
              </a:ext>
            </a:extLst>
          </p:cNvPr>
          <p:cNvCxnSpPr/>
          <p:nvPr/>
        </p:nvCxnSpPr>
        <p:spPr>
          <a:xfrm flipH="1">
            <a:off x="3886200" y="5181600"/>
            <a:ext cx="4572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B5F4866-7B5A-4995-B958-6EABB4ED01AF}"/>
              </a:ext>
            </a:extLst>
          </p:cNvPr>
          <p:cNvSpPr txBox="1"/>
          <p:nvPr/>
        </p:nvSpPr>
        <p:spPr>
          <a:xfrm rot="16200000">
            <a:off x="3446050" y="3242447"/>
            <a:ext cx="2317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 dirty="0">
                <a:solidFill>
                  <a:schemeClr val="tx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560440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Shape&#10;&#10;Description automatically generated with medium confidence">
            <a:extLst>
              <a:ext uri="{FF2B5EF4-FFF2-40B4-BE49-F238E27FC236}">
                <a16:creationId xmlns:a16="http://schemas.microsoft.com/office/drawing/2014/main" id="{2F4F09DE-07B1-4B99-9C92-9A29359B47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266" y="1295400"/>
            <a:ext cx="3775934" cy="4114800"/>
          </a:xfrm>
          <a:prstGeom prst="rect">
            <a:avLst/>
          </a:prstGeom>
        </p:spPr>
      </p:pic>
      <p:pic>
        <p:nvPicPr>
          <p:cNvPr id="23" name="Picture 22" descr="Diagram, engineering drawing&#10;&#10;Description automatically generated">
            <a:extLst>
              <a:ext uri="{FF2B5EF4-FFF2-40B4-BE49-F238E27FC236}">
                <a16:creationId xmlns:a16="http://schemas.microsoft.com/office/drawing/2014/main" id="{5EC79214-A337-4C07-B864-8C89732BB9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943" y="171601"/>
            <a:ext cx="2036380" cy="163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979C3E-AEC5-4092-9B51-A3575FC6BCF3}"/>
              </a:ext>
            </a:extLst>
          </p:cNvPr>
          <p:cNvSpPr txBox="1"/>
          <p:nvPr/>
        </p:nvSpPr>
        <p:spPr>
          <a:xfrm rot="17229363">
            <a:off x="2339598" y="3009422"/>
            <a:ext cx="2317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 dirty="0">
                <a:solidFill>
                  <a:schemeClr val="accent6">
                    <a:lumMod val="20000"/>
                    <a:lumOff val="8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Fairness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5E1B2E-C5D7-4713-8837-3224942E02DC}"/>
              </a:ext>
            </a:extLst>
          </p:cNvPr>
          <p:cNvSpPr txBox="1"/>
          <p:nvPr/>
        </p:nvSpPr>
        <p:spPr>
          <a:xfrm>
            <a:off x="6583251" y="1752600"/>
            <a:ext cx="2478419" cy="372409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A thriving host community, and region, for generations.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Repository as an engine for the advancement of a region’s:</a:t>
            </a:r>
          </a:p>
          <a:p>
            <a:pPr marL="631825" lvl="1" indent="-174625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Social capital</a:t>
            </a:r>
          </a:p>
          <a:p>
            <a:pPr marL="631825" lvl="1" indent="-174625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Educational capital</a:t>
            </a:r>
          </a:p>
          <a:p>
            <a:pPr marL="631825" lvl="1" indent="-174625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Ecological capital</a:t>
            </a:r>
          </a:p>
          <a:p>
            <a:pPr marL="631825" lvl="1" indent="-174625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Spiritual capital</a:t>
            </a:r>
          </a:p>
          <a:p>
            <a:pPr marL="631825" lvl="1" indent="-174625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Physical capital</a:t>
            </a:r>
          </a:p>
          <a:p>
            <a:pPr marL="631825" lvl="1" indent="-174625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Economic capital</a:t>
            </a:r>
          </a:p>
          <a:p>
            <a:pPr marL="174625" indent="-174625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Regenerative planning as a process tool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AF6C216-8C8E-44F7-ACB8-391C8BA07902}"/>
              </a:ext>
            </a:extLst>
          </p:cNvPr>
          <p:cNvCxnSpPr>
            <a:cxnSpLocks/>
          </p:cNvCxnSpPr>
          <p:nvPr/>
        </p:nvCxnSpPr>
        <p:spPr>
          <a:xfrm>
            <a:off x="5919468" y="2590800"/>
            <a:ext cx="663783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B5F4866-7B5A-4995-B958-6EABB4ED01AF}"/>
              </a:ext>
            </a:extLst>
          </p:cNvPr>
          <p:cNvSpPr txBox="1"/>
          <p:nvPr/>
        </p:nvSpPr>
        <p:spPr>
          <a:xfrm rot="16200000">
            <a:off x="3446050" y="3242447"/>
            <a:ext cx="2317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 dirty="0">
                <a:solidFill>
                  <a:schemeClr val="accent6">
                    <a:lumMod val="20000"/>
                    <a:lumOff val="8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Safety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B835F-37EC-47F0-B346-DA5D57D29E3C}"/>
              </a:ext>
            </a:extLst>
          </p:cNvPr>
          <p:cNvSpPr txBox="1"/>
          <p:nvPr/>
        </p:nvSpPr>
        <p:spPr>
          <a:xfrm rot="4291674">
            <a:off x="4607617" y="3242447"/>
            <a:ext cx="26237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spc="300" dirty="0">
                <a:solidFill>
                  <a:schemeClr val="tx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Prosperity</a:t>
            </a:r>
          </a:p>
        </p:txBody>
      </p:sp>
    </p:spTree>
    <p:extLst>
      <p:ext uri="{BB962C8B-B14F-4D97-AF65-F5344CB8AC3E}">
        <p14:creationId xmlns:p14="http://schemas.microsoft.com/office/powerpoint/2010/main" val="152903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B5F4866-7B5A-4995-B958-6EABB4ED01AF}"/>
              </a:ext>
            </a:extLst>
          </p:cNvPr>
          <p:cNvSpPr txBox="1"/>
          <p:nvPr/>
        </p:nvSpPr>
        <p:spPr>
          <a:xfrm rot="16200000">
            <a:off x="3446050" y="3242447"/>
            <a:ext cx="2317920" cy="523220"/>
          </a:xfrm>
          <a:prstGeom prst="rect">
            <a:avLst/>
          </a:prstGeom>
          <a:solidFill>
            <a:srgbClr val="FBF7EB"/>
          </a:solidFill>
        </p:spPr>
        <p:txBody>
          <a:bodyPr wrap="square" rtlCol="0">
            <a:spAutoFit/>
          </a:bodyPr>
          <a:lstStyle/>
          <a:p>
            <a:r>
              <a:rPr lang="en-US" sz="2800" b="1" spc="300" dirty="0">
                <a:solidFill>
                  <a:schemeClr val="accent6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Safety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C0EA663-F133-424B-970D-DA1D3BC64234}"/>
              </a:ext>
            </a:extLst>
          </p:cNvPr>
          <p:cNvCxnSpPr>
            <a:cxnSpLocks/>
          </p:cNvCxnSpPr>
          <p:nvPr/>
        </p:nvCxnSpPr>
        <p:spPr>
          <a:xfrm flipV="1">
            <a:off x="3883056" y="3088207"/>
            <a:ext cx="1603344" cy="27547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Shape&#10;&#10;Description automatically generated with medium confidence">
            <a:extLst>
              <a:ext uri="{FF2B5EF4-FFF2-40B4-BE49-F238E27FC236}">
                <a16:creationId xmlns:a16="http://schemas.microsoft.com/office/drawing/2014/main" id="{2F4F09DE-07B1-4B99-9C92-9A29359B47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266" y="1295400"/>
            <a:ext cx="3775934" cy="4114800"/>
          </a:xfrm>
          <a:prstGeom prst="rect">
            <a:avLst/>
          </a:prstGeom>
        </p:spPr>
      </p:pic>
      <p:pic>
        <p:nvPicPr>
          <p:cNvPr id="23" name="Picture 22" descr="Diagram, engineering drawing&#10;&#10;Description automatically generated">
            <a:extLst>
              <a:ext uri="{FF2B5EF4-FFF2-40B4-BE49-F238E27FC236}">
                <a16:creationId xmlns:a16="http://schemas.microsoft.com/office/drawing/2014/main" id="{5EC79214-A337-4C07-B864-8C89732BB9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943" y="171601"/>
            <a:ext cx="2036380" cy="163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979C3E-AEC5-4092-9B51-A3575FC6BCF3}"/>
              </a:ext>
            </a:extLst>
          </p:cNvPr>
          <p:cNvSpPr txBox="1"/>
          <p:nvPr/>
        </p:nvSpPr>
        <p:spPr>
          <a:xfrm rot="17229363">
            <a:off x="2339598" y="3009422"/>
            <a:ext cx="2317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 dirty="0">
                <a:solidFill>
                  <a:schemeClr val="accent6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Fairness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B835F-37EC-47F0-B346-DA5D57D29E3C}"/>
              </a:ext>
            </a:extLst>
          </p:cNvPr>
          <p:cNvSpPr txBox="1"/>
          <p:nvPr/>
        </p:nvSpPr>
        <p:spPr>
          <a:xfrm rot="4291674">
            <a:off x="4607617" y="3242447"/>
            <a:ext cx="26237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spc="300" dirty="0">
                <a:solidFill>
                  <a:schemeClr val="tx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Prosperity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9A8D41-475D-41B8-BB91-9BF8006BB276}"/>
              </a:ext>
            </a:extLst>
          </p:cNvPr>
          <p:cNvSpPr txBox="1"/>
          <p:nvPr/>
        </p:nvSpPr>
        <p:spPr>
          <a:xfrm>
            <a:off x="1371600" y="5508754"/>
            <a:ext cx="6934200" cy="646331"/>
          </a:xfrm>
          <a:prstGeom prst="rect">
            <a:avLst/>
          </a:prstGeom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spc="150" dirty="0">
                <a:solidFill>
                  <a:schemeClr val="accent6">
                    <a:lumMod val="75000"/>
                  </a:schemeClr>
                </a:solidFill>
              </a:rPr>
              <a:t>The Repository Ecosystem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D0146DB-00AC-46D2-83E8-477A93ABB244}"/>
              </a:ext>
            </a:extLst>
          </p:cNvPr>
          <p:cNvCxnSpPr/>
          <p:nvPr/>
        </p:nvCxnSpPr>
        <p:spPr>
          <a:xfrm>
            <a:off x="3733800" y="3657600"/>
            <a:ext cx="609600" cy="228600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673F908-E674-47AF-9FC1-A93B80DBCCDD}"/>
              </a:ext>
            </a:extLst>
          </p:cNvPr>
          <p:cNvCxnSpPr>
            <a:cxnSpLocks/>
          </p:cNvCxnSpPr>
          <p:nvPr/>
        </p:nvCxnSpPr>
        <p:spPr>
          <a:xfrm flipV="1">
            <a:off x="4917470" y="3616713"/>
            <a:ext cx="694437" cy="269487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73DDD5B4-B47A-4ED1-818F-77D25BF44349}"/>
              </a:ext>
            </a:extLst>
          </p:cNvPr>
          <p:cNvSpPr/>
          <p:nvPr/>
        </p:nvSpPr>
        <p:spPr>
          <a:xfrm>
            <a:off x="4434840" y="3048000"/>
            <a:ext cx="441960" cy="152400"/>
          </a:xfrm>
          <a:prstGeom prst="rect">
            <a:avLst/>
          </a:prstGeom>
          <a:solidFill>
            <a:srgbClr val="FBF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16D567-CA38-4060-9621-FB27F74E206E}"/>
              </a:ext>
            </a:extLst>
          </p:cNvPr>
          <p:cNvSpPr/>
          <p:nvPr/>
        </p:nvSpPr>
        <p:spPr>
          <a:xfrm>
            <a:off x="4859655" y="3048000"/>
            <a:ext cx="45719" cy="1932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577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B1034-FBCF-491C-87DD-9F91A7150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18CEB-85AF-469F-8ABE-E81DC0786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>
                <a:solidFill>
                  <a:srgbClr val="CC9900"/>
                </a:solidFill>
              </a:rPr>
              <a:t>jim@thehostingproject.org</a:t>
            </a:r>
          </a:p>
        </p:txBody>
      </p:sp>
    </p:spTree>
    <p:extLst>
      <p:ext uri="{BB962C8B-B14F-4D97-AF65-F5344CB8AC3E}">
        <p14:creationId xmlns:p14="http://schemas.microsoft.com/office/powerpoint/2010/main" val="1483344819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Decommissioning Template</Template>
  <TotalTime>8641</TotalTime>
  <Words>106</Words>
  <Application>Microsoft Office PowerPoint</Application>
  <PresentationFormat>Letter Paper (8.5x11 in)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Microsoft JhengHei</vt:lpstr>
      <vt:lpstr>Arial</vt:lpstr>
      <vt:lpstr>Calibri</vt:lpstr>
      <vt:lpstr>Courier New</vt:lpstr>
      <vt:lpstr>Garamond</vt:lpstr>
      <vt:lpstr>Wingdings</vt:lpstr>
      <vt:lpstr>Edge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Jim Hamilton</dc:creator>
  <cp:lastModifiedBy>jim hamilton</cp:lastModifiedBy>
  <cp:revision>605</cp:revision>
  <cp:lastPrinted>2021-02-23T20:04:41Z</cp:lastPrinted>
  <dcterms:created xsi:type="dcterms:W3CDTF">2016-06-14T02:24:51Z</dcterms:created>
  <dcterms:modified xsi:type="dcterms:W3CDTF">2021-02-24T15:23:46Z</dcterms:modified>
</cp:coreProperties>
</file>