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  <p:sldMasterId id="2147483660" r:id="rId3"/>
  </p:sldMasterIdLst>
  <p:notesMasterIdLst>
    <p:notesMasterId r:id="rId22"/>
  </p:notesMasterIdLst>
  <p:handoutMasterIdLst>
    <p:handoutMasterId r:id="rId23"/>
  </p:handoutMasterIdLst>
  <p:sldIdLst>
    <p:sldId id="277" r:id="rId4"/>
    <p:sldId id="278" r:id="rId5"/>
    <p:sldId id="279" r:id="rId6"/>
    <p:sldId id="290" r:id="rId7"/>
    <p:sldId id="280" r:id="rId8"/>
    <p:sldId id="282" r:id="rId9"/>
    <p:sldId id="295" r:id="rId10"/>
    <p:sldId id="281" r:id="rId11"/>
    <p:sldId id="284" r:id="rId12"/>
    <p:sldId id="285" r:id="rId13"/>
    <p:sldId id="286" r:id="rId14"/>
    <p:sldId id="283" r:id="rId15"/>
    <p:sldId id="289" r:id="rId16"/>
    <p:sldId id="291" r:id="rId17"/>
    <p:sldId id="292" r:id="rId18"/>
    <p:sldId id="293" r:id="rId19"/>
    <p:sldId id="287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44"/>
    <a:srgbClr val="1E51A4"/>
    <a:srgbClr val="0047BA"/>
    <a:srgbClr val="549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680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04402"/>
            <a:ext cx="10058400" cy="2101543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6800">
                <a:solidFill>
                  <a:srgbClr val="1E51A4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55139"/>
            <a:ext cx="10058400" cy="3657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rgbClr val="009444"/>
                </a:solidFill>
                <a:effectLst/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255210"/>
          </a:xfrm>
          <a:prstGeom prst="rect">
            <a:avLst/>
          </a:prstGeom>
          <a:solidFill>
            <a:srgbClr val="009444"/>
          </a:solidFill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2" y="293064"/>
            <a:ext cx="3799811" cy="15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6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3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9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76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449"/>
            <a:ext cx="9940158" cy="712078"/>
          </a:xfrm>
        </p:spPr>
        <p:txBody>
          <a:bodyPr anchor="ctr"/>
          <a:lstStyle>
            <a:lvl1pPr algn="ctr">
              <a:defRPr>
                <a:solidFill>
                  <a:srgbClr val="00944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135117"/>
            <a:ext cx="9940159" cy="4808484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027" y="6419462"/>
            <a:ext cx="698241" cy="238902"/>
          </a:xfrm>
        </p:spPr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 flipV="1">
            <a:off x="8778800" y="2847544"/>
            <a:ext cx="6260743" cy="565653"/>
          </a:xfrm>
          <a:prstGeom prst="rect">
            <a:avLst/>
          </a:prstGeom>
          <a:solidFill>
            <a:srgbClr val="1E51A4"/>
          </a:solidFill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0" y="144666"/>
            <a:ext cx="903582" cy="9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0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1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5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0F98-5801-4363-8AC1-2A26854FA3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KARA.COLTON@ENERGYC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1696720"/>
            <a:ext cx="10782299" cy="2409225"/>
          </a:xfrm>
        </p:spPr>
        <p:txBody>
          <a:bodyPr>
            <a:normAutofit/>
          </a:bodyPr>
          <a:lstStyle/>
          <a:p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Defense High-level waste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ENGAGING LOCAL GOVERNMENTS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BUILDING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36063"/>
            <a:ext cx="10058400" cy="137190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Kara Colton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Director, nuclear programs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Energy communities alliance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February 24, 2021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05" y="220449"/>
            <a:ext cx="9940158" cy="712078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Eca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recommendations – federal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49" y="1362074"/>
            <a:ext cx="9940159" cy="4432439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Congress/the Administration must provide resources and funding for education, outreach, feasibility studies and research and development aspects for waste management and disposal 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Assist local governments and communities interested in hosting sites or involvement in waste management and disposal missions to educate the local community and hire independent third-party scientists and engineers.</a:t>
            </a:r>
          </a:p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Create entity focused on HLW and SNF management empowered to consent on behalf of the federal government</a:t>
            </a:r>
          </a:p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Develop a list of suitable disposal mediums (salt, granite, etc.) and indicate where they exist to inform feasibility studies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329778"/>
            <a:ext cx="9940158" cy="712078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Eca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recommendations – federal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4" y="1562099"/>
            <a:ext cx="9940159" cy="3437283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Develop an initial list of opportunities/compensation available to potential hosts of nuclear storage/disposal missions</a:t>
            </a:r>
          </a:p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DOE, NRC, EPA develop scientifically-based health and environmental standards, model state laws and regulations to guide siting process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If progress cannot be made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communities that have become de facto interim storage sites for both defense and commercial HLW/SNF should receive funding from the federal government to offset the impacts of storing waste beyond the timeframe originally expected.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7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7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2378-0DB7-4C1E-B667-7EF13794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3" y="270145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Apply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B823-D891-4C06-83A0-1D03D43C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2" y="982223"/>
            <a:ext cx="9940159" cy="492161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800" b="1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Extended consent-based siting process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Recognition of national need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Existence of a clear benefit for citizens of state and local jurisdiction where repository is located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Foundation of strong local support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Competent technical oversight by the State (WIPP and State of New Mexico)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Intense and early outreach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Rigorous quality assurance from the earliest stages of the project such a traceability, transparency and independent review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Credibility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Local government and community support alone will not lead to successful siting – support from the state government is necessary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Clarify impacted stakeholder versus interested party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05E55-D3F2-489F-8582-C6CF8EAB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2378-0DB7-4C1E-B667-7EF13794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69" y="214518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defining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B823-D891-4C06-83A0-1D03D43C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973" y="1094116"/>
            <a:ext cx="9940159" cy="4808484"/>
          </a:xfrm>
        </p:spPr>
        <p:txBody>
          <a:bodyPr/>
          <a:lstStyle/>
          <a:p>
            <a:pPr marL="285750" lvl="1"/>
            <a:r>
              <a:rPr lang="en-U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The potential host community and state must be engaged throughout the process and </a:t>
            </a: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trust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that their interests, concerns and priorities are recognized and meaningfully considered.</a:t>
            </a:r>
          </a:p>
          <a:p>
            <a:r>
              <a:rPr lang="en-U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The terms and conditions under which a specific community will host a facility must be reflected in any agreement – there is no “one size fits all”</a:t>
            </a:r>
          </a:p>
          <a:p>
            <a:r>
              <a:rPr lang="en-U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Local governments and states must be given the resources to provide education and outreach to explain benefits and risks</a:t>
            </a:r>
          </a:p>
          <a:p>
            <a:r>
              <a:rPr lang="en-U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Based on standards and science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Data should not only come from the federal government, potential host communities must be able to hire their own independent experts</a:t>
            </a:r>
          </a:p>
          <a:p>
            <a:r>
              <a:rPr lang="en-U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Legally enforceable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05E55-D3F2-489F-8582-C6CF8EAB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2378-0DB7-4C1E-B667-7EF13794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220449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to consider in consent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B823-D891-4C06-83A0-1D03D43C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932527"/>
            <a:ext cx="11052313" cy="50905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ECA Recommendations</a:t>
            </a: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Long-term funding for technical assistance and education of the community for affected local governments (by the communities consultants)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Regulatory oversight authority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Clear technical parameters for the project – including volume limitations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Legally enforceable milestones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Penalties for failure to meet obligations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Linking storage and final disposal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Financial compensation/incentives and economic development assistance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Triggers for termination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Indemnification for communities, states and tribes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Opportunities for future nuclear missions and economic development opportunities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05E55-D3F2-489F-8582-C6CF8EAB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Recognize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79" y="1092060"/>
            <a:ext cx="9940159" cy="44738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Local communities around the country have volunteered to accept waste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States are requesting resources to study issues related to nuclear wastes (the federal government should fund these)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Record of safe transportation and movement of nuclear waste across the complex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Progress on rail car design for transportation of HLW/SNF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DOE shift to define waste based on radiological content versus origin introduces risk-based, safe alternative disposal path for some waste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NRC licensing 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Holtec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(Eddy Lea Alliance, NM) and Waste Control Specialists (Andrews County, TX) moving forward with interim storage facility development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Recognize outstanding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32" y="1093305"/>
            <a:ext cx="8686427" cy="462169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clarity/path forward at DOE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Politics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Timeline/Sense of urgency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agreement on elements of “consent”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Prioritization of government-owned/generated HLW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Assured funding not based on annual appropriations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Resources for education, outreach and feasibility studies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Impact on DOE Cleanup Program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Impact on development of new nuclear technologies and projects?</a:t>
            </a:r>
          </a:p>
          <a:p>
            <a:endParaRPr lang="en-US" sz="2200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Next steps FOR LOCAL GOVERNMENTS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4" y="974037"/>
            <a:ext cx="9940159" cy="5039139"/>
          </a:xfrm>
        </p:spPr>
        <p:txBody>
          <a:bodyPr>
            <a:normAutofit fontScale="40000" lnSpcReduction="20000"/>
          </a:bodyPr>
          <a:lstStyle/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DOE should re-engage with local governments again now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Fund states and local governments that are interested in setting up a program or process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Ensure and promote opportunities for public input at the federal, state and local level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Identify resources and partners needed for education, feasibility and technical studies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Begin outreach efforts: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Identify “trusted” local champions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Host meetings in impacted communities with site managers, contractors, utilities and economic development entities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Create public information centers and campaigns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Coordinate with local universities, community colleges and vocational schools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Develop websites and written materials for distribution outlining pros and cons of nuclear initiatives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05" y="339717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4" y="1231211"/>
            <a:ext cx="9940159" cy="43338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dirty="0"/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KARA COLTON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DIRECTOR OF NUCLEAR POLICY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ENERGY COMMUNITIES ALLIANCE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(703) 864-3520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KARA.COLTON@ENERGYCA.ORG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535" y="270144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Energy communities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1268467"/>
            <a:ext cx="9940159" cy="4036958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ECA is the national, non-profit organization of local governments adjacent to and impacted by DOE nuclear activities</a:t>
            </a:r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Hosts to federally-owned and operated nuclear facilities (including all DOE defense and non-defense wastes)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Long-term experience working with DOE, Congress, states and industry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Potential hosts for new nuclear missions – nuclear waste storage/disposal, power production, fuels, recycling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F4F2-8975-4A27-A6A4-95C74F7C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Current storage sites for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hlw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snf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F5943-6FA9-4C7C-B4CB-ECC0E4AC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567BB3-6DB7-42DA-A342-4E3DB7127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982663"/>
            <a:ext cx="7946371" cy="48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4CCAC-0178-43DA-8BAB-810CE733B226}"/>
              </a:ext>
            </a:extLst>
          </p:cNvPr>
          <p:cNvSpPr txBox="1"/>
          <p:nvPr/>
        </p:nvSpPr>
        <p:spPr>
          <a:xfrm>
            <a:off x="5917546" y="5841336"/>
            <a:ext cx="41052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Century Gothic" panose="020B0502020202020204" pitchFamily="34" charset="0"/>
              </a:rPr>
              <a:t>Source: U.S.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41493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220449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Role of local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1268467"/>
            <a:ext cx="9940159" cy="441671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Local governments and communities are responsible for: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Education and outreach to the community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Education and outreach to the state, regional, federal decision-makers and industry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Negotiation on behalf of the potential host community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Protection of public and environmental health and safety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Securing a viable economic future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45720" indent="0" algn="ctr">
              <a:lnSpc>
                <a:spcPct val="150000"/>
              </a:lnSpc>
              <a:buNone/>
            </a:pPr>
            <a:endParaRPr lang="en-US" sz="2400" dirty="0"/>
          </a:p>
          <a:p>
            <a:pPr marL="45720" indent="0" algn="ctr">
              <a:lnSpc>
                <a:spcPct val="150000"/>
              </a:lnSpc>
              <a:buNone/>
            </a:pPr>
            <a:endParaRPr lang="en-US" sz="2400" dirty="0"/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09900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Efforts to address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401417"/>
            <a:ext cx="9940159" cy="402534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Interagency Review Group on Nuclear Waste Management (1978)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Nuclear Waste Policy Act of 1982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Nuclear Waste Policy Act Amendments of 1987 – Designates Yucca Mountain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DOE formally submits license application to NRC for construction of permanent repository at Yucca Mountain (2008)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Motion filed to withdraw Yucca Mountain license application (2010)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Blue Ribbon Commission on America’s Nuclear Future (2010)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Blue Ribbon Commission Final Report Recommends Consent-Based Siting (2012)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49656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Efforts to address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951" y="1541788"/>
            <a:ext cx="9940159" cy="38650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Strategy for the Management and Disposal of Used Nuclear Fuel and High-Level Waste Radioactive Waste (2013)</a:t>
            </a:r>
          </a:p>
          <a:p>
            <a:pPr marL="1028700" lvl="4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Pilot interim storage facility to be sited, designed, licensed, constructed and opened by 2021</a:t>
            </a:r>
          </a:p>
          <a:p>
            <a:pPr marL="1028700" lvl="4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larger interim storage facility to be sited, licensed and available by 2025</a:t>
            </a:r>
          </a:p>
          <a:p>
            <a:pPr marL="1028700" lvl="4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geologic repository to be opened by 2048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Authorization to evaluate a separate repository for high-level radioactive waste from atomic energy defense activities (2015)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33" y="290022"/>
            <a:ext cx="9940158" cy="7120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Efforts to address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378" y="1492102"/>
            <a:ext cx="9940159" cy="34874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Nuclear Waste Administration Act of 2013/Nuclear Waste Administration Act of 2015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Deep Borehole Feasibility (Rugby, North Dakota)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Consolidated Interim Storage license applications submitted to NRC by Interim Storage Partners and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Holtec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International (2016/2107)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Secretary-Nominee Granholm says Biden Administration “opposes the use of Yucca Mountain for disposal of nuclear waste” supports “consent based siting” (2021)</a:t>
            </a:r>
          </a:p>
          <a:p>
            <a:endParaRPr lang="en-US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4527-7821-4E7E-A18A-124299AF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1" y="220449"/>
            <a:ext cx="10684565" cy="712078"/>
          </a:xfrm>
        </p:spPr>
        <p:txBody>
          <a:bodyPr>
            <a:noAutofit/>
          </a:bodyPr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2012 Blue ribbon commission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7FCF-C06E-4AE9-9476-A26B5679C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30341"/>
            <a:ext cx="10254483" cy="5082223"/>
          </a:xfrm>
        </p:spPr>
        <p:txBody>
          <a:bodyPr>
            <a:normAutofit lnSpcReduction="10000"/>
          </a:bodyPr>
          <a:lstStyle/>
          <a:p>
            <a:pPr marL="50292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new, consent-based approach to siting future nuclear waste management facilities.</a:t>
            </a:r>
          </a:p>
          <a:p>
            <a:pPr marL="50292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new organization dedicated solely to implementing the waste management program and empowered with the authority and resources to succeed.</a:t>
            </a:r>
          </a:p>
          <a:p>
            <a:pPr marL="50292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to the funds nuclear utility ratepayers are (were) providing for the purpose of nuclear waste management.</a:t>
            </a:r>
          </a:p>
          <a:p>
            <a:pPr marL="50292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Prompt efforts to develop one or more geologic disposal facilities.</a:t>
            </a:r>
          </a:p>
          <a:p>
            <a:pPr marL="50292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Prompt efforts to develop one or more consolidated storage facilities.</a:t>
            </a:r>
          </a:p>
          <a:p>
            <a:pPr marL="50292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Prompt efforts to prepare for the eventual large-scale transport of SNF and HLW to consolidated storage and disposal facilities when such facilities become available.</a:t>
            </a:r>
          </a:p>
          <a:p>
            <a:pPr marL="50292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 for continued US innovation in nuclear energy technology and for workforce development.</a:t>
            </a:r>
          </a:p>
          <a:p>
            <a:pPr marL="50292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Active US leadership in international efforts to address safety, waste management, non-proliferation and security concerns.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FAF74-8FCF-474E-AAE9-D88BF62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A4A4-1886-40F9-B63A-1170B0E9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3" y="270144"/>
            <a:ext cx="10243930" cy="71207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Eca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recommendations – federal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76E4-7204-493D-91A7-FED83B38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12" y="1277992"/>
            <a:ext cx="9940159" cy="414877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“Regardless of the path forward ECA is urging DOE, Congress and the Administration to maintain transparency, collaboration, </a:t>
            </a:r>
          </a:p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respect for taxpayer dollars already spent, and momentum.”</a:t>
            </a:r>
          </a:p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Finish the Yucca Mountain licensing review or pass legislation to modify the Nuclear Waste Policy Act </a:t>
            </a:r>
          </a:p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Continue working with local governments, communities, states and tribes to define and identify components of “consent”</a:t>
            </a:r>
          </a:p>
          <a:p>
            <a:pPr marL="50292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Identify the necessary process – including the order that each step should be accomplished – to move a consent-based siting process forward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50292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41C9-7799-4C14-B7BD-D59865E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444"/>
      </a:accent1>
      <a:accent2>
        <a:srgbClr val="009444"/>
      </a:accent2>
      <a:accent3>
        <a:srgbClr val="009444"/>
      </a:accent3>
      <a:accent4>
        <a:srgbClr val="009444"/>
      </a:accent4>
      <a:accent5>
        <a:srgbClr val="009444"/>
      </a:accent5>
      <a:accent6>
        <a:srgbClr val="009444"/>
      </a:accent6>
      <a:hlink>
        <a:srgbClr val="1E51A4"/>
      </a:hlink>
      <a:folHlink>
        <a:srgbClr val="1E51A4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65B2D0-0E91-4644-9002-30853DE0EF83}" vid="{45E37353-E394-42E0-9FD8-BAEA387EA14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65B2D0-0E91-4644-9002-30853DE0EF83}" vid="{80BD1819-FB88-4ED5-BBAD-F089ABFF8D81}"/>
    </a:ext>
  </a:extLst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ECA Presentation Template</Template>
  <TotalTime>0</TotalTime>
  <Words>1417</Words>
  <Application>Microsoft Office PowerPoint</Application>
  <PresentationFormat>Widescreen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Century Gothic</vt:lpstr>
      <vt:lpstr>Courier New</vt:lpstr>
      <vt:lpstr>Red Line Business 16x9</vt:lpstr>
      <vt:lpstr>Custom Design</vt:lpstr>
      <vt:lpstr>Defense High-level waste ENGAGING LOCAL GOVERNMENTS  AND BUILDING SUPPORT</vt:lpstr>
      <vt:lpstr>Energy communities alliance</vt:lpstr>
      <vt:lpstr>Current storage sites for hlw/snf in the us</vt:lpstr>
      <vt:lpstr>Role of local governments</vt:lpstr>
      <vt:lpstr>Efforts to address waste management</vt:lpstr>
      <vt:lpstr>Efforts to address waste management</vt:lpstr>
      <vt:lpstr>Efforts to address waste management</vt:lpstr>
      <vt:lpstr>2012 Blue ribbon commission recommendations</vt:lpstr>
      <vt:lpstr>2017 Eca recommendations – federal level</vt:lpstr>
      <vt:lpstr>2017 Eca recommendations – federal level</vt:lpstr>
      <vt:lpstr>2017 Eca recommendations – federal level</vt:lpstr>
      <vt:lpstr>Apply lessons learned</vt:lpstr>
      <vt:lpstr>defining consent</vt:lpstr>
      <vt:lpstr>what to consider in consent agreements</vt:lpstr>
      <vt:lpstr>Recognize progress</vt:lpstr>
      <vt:lpstr>Recognize outstanding challenges</vt:lpstr>
      <vt:lpstr>Next steps FOR LOCAL GOVERNMENTS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2017-02-14T17:39:27Z</dcterms:created>
  <dcterms:modified xsi:type="dcterms:W3CDTF">2021-02-23T18:50:43Z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